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60" r:id="rId6"/>
    <p:sldId id="262" r:id="rId7"/>
    <p:sldId id="263" r:id="rId8"/>
    <p:sldId id="259" r:id="rId9"/>
    <p:sldId id="265" r:id="rId10"/>
    <p:sldId id="261" r:id="rId1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3768252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3511853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1310795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2460637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128324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D4702635-BC64-4A57-8EAF-8F176BF9334A}" type="datetimeFigureOut">
              <a:rPr lang="cs-CZ" smtClean="0"/>
              <a:t>21.9.2013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3925728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D4702635-BC64-4A57-8EAF-8F176BF9334A}" type="datetimeFigureOut">
              <a:rPr lang="cs-CZ" smtClean="0"/>
              <a:t>21.9.2013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416042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D4702635-BC64-4A57-8EAF-8F176BF9334A}" type="datetimeFigureOut">
              <a:rPr lang="cs-CZ" smtClean="0"/>
              <a:t>21.9.2013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1616667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D4702635-BC64-4A57-8EAF-8F176BF9334A}" type="datetimeFigureOut">
              <a:rPr lang="cs-CZ" smtClean="0"/>
              <a:t>21.9.2013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1103181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4702635-BC64-4A57-8EAF-8F176BF9334A}" type="datetimeFigureOut">
              <a:rPr lang="cs-CZ" smtClean="0"/>
              <a:t>21.9.2013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631793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4702635-BC64-4A57-8EAF-8F176BF9334A}" type="datetimeFigureOut">
              <a:rPr lang="cs-CZ" smtClean="0"/>
              <a:t>21.9.2013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0364F444-2541-401D-B8DD-26375ED0E215}" type="slidenum">
              <a:rPr lang="cs-CZ" smtClean="0"/>
              <a:t>‹#›</a:t>
            </a:fld>
            <a:endParaRPr lang="cs-CZ"/>
          </a:p>
        </p:txBody>
      </p:sp>
    </p:spTree>
    <p:extLst>
      <p:ext uri="{BB962C8B-B14F-4D97-AF65-F5344CB8AC3E}">
        <p14:creationId xmlns:p14="http://schemas.microsoft.com/office/powerpoint/2010/main" val="393352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702635-BC64-4A57-8EAF-8F176BF9334A}" type="datetimeFigureOut">
              <a:rPr lang="cs-CZ" smtClean="0"/>
              <a:t>21.9.2013</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64F444-2541-401D-B8DD-26375ED0E215}" type="slidenum">
              <a:rPr lang="cs-CZ" smtClean="0"/>
              <a:t>‹#›</a:t>
            </a:fld>
            <a:endParaRPr lang="cs-CZ"/>
          </a:p>
        </p:txBody>
      </p:sp>
    </p:spTree>
    <p:extLst>
      <p:ext uri="{BB962C8B-B14F-4D97-AF65-F5344CB8AC3E}">
        <p14:creationId xmlns:p14="http://schemas.microsoft.com/office/powerpoint/2010/main" val="2720134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youtube.com/watch?v=5rZ4dwP8zNc" TargetMode="External"/><Relationship Id="rId13" Type="http://schemas.openxmlformats.org/officeDocument/2006/relationships/hyperlink" Target="https://www.thinglink.com/scene/435172997003739136#tlsite" TargetMode="External"/><Relationship Id="rId3" Type="http://schemas.openxmlformats.org/officeDocument/2006/relationships/hyperlink" Target="http://www.astro.cz/obloha/mesic/" TargetMode="External"/><Relationship Id="rId7" Type="http://schemas.openxmlformats.org/officeDocument/2006/relationships/hyperlink" Target="http://www.youtube.com/watch?v=vRwcbLFV1Co" TargetMode="External"/><Relationship Id="rId12" Type="http://schemas.openxmlformats.org/officeDocument/2006/relationships/hyperlink" Target="http://www.youtube.com/watch?v=2iSZMv64wuU" TargetMode="External"/><Relationship Id="rId2" Type="http://schemas.openxmlformats.org/officeDocument/2006/relationships/hyperlink" Target="http://mesic.astronomie.cz/index.php" TargetMode="External"/><Relationship Id="rId1" Type="http://schemas.openxmlformats.org/officeDocument/2006/relationships/slideLayout" Target="../slideLayouts/slideLayout2.xml"/><Relationship Id="rId6" Type="http://schemas.openxmlformats.org/officeDocument/2006/relationships/hyperlink" Target="http://www.stream.cz/slavnedny/695275-21-cervenec-den-kdy-clovek-vstoupil-na-mesic" TargetMode="External"/><Relationship Id="rId11" Type="http://schemas.openxmlformats.org/officeDocument/2006/relationships/hyperlink" Target="http://www.youtube.com/watch?v=UIKmSQqp8wY" TargetMode="External"/><Relationship Id="rId5" Type="http://schemas.openxmlformats.org/officeDocument/2006/relationships/hyperlink" Target="http://www.google.com/moon/" TargetMode="External"/><Relationship Id="rId10" Type="http://schemas.openxmlformats.org/officeDocument/2006/relationships/hyperlink" Target="http://vimeo.com/18046748" TargetMode="External"/><Relationship Id="rId4" Type="http://schemas.openxmlformats.org/officeDocument/2006/relationships/hyperlink" Target="http://astronomia.zcu.cz/planety/zeme/1954-mesic" TargetMode="External"/><Relationship Id="rId9" Type="http://schemas.openxmlformats.org/officeDocument/2006/relationships/hyperlink" Target="http://www.youtube.com/watch?v=ADy_MSr84WA"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www.youtube.com/watch?v=vRwcbLFV1Co" TargetMode="Externa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hyperlink" Target="http://www.stream.cz/slavnedny/695275-21-cervenec-den-kdy-clovek-vstoupil-na-mesic" TargetMode="Externa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www.youtube.com/watch?v=vRwcbLFV1Co"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0" y="-19067"/>
            <a:ext cx="9144000" cy="1470025"/>
          </a:xfrm>
          <a:solidFill>
            <a:schemeClr val="tx1"/>
          </a:solidFill>
        </p:spPr>
        <p:txBody>
          <a:bodyPr/>
          <a:lstStyle/>
          <a:p>
            <a:r>
              <a:rPr lang="cs-CZ" dirty="0" smtClean="0">
                <a:solidFill>
                  <a:schemeClr val="bg1"/>
                </a:solidFill>
              </a:rPr>
              <a:t>MĚSÍC</a:t>
            </a:r>
            <a:endParaRPr lang="cs-CZ" dirty="0">
              <a:solidFill>
                <a:schemeClr val="bg1"/>
              </a:solidFill>
            </a:endParaRPr>
          </a:p>
        </p:txBody>
      </p:sp>
      <p:pic>
        <p:nvPicPr>
          <p:cNvPr id="1026" name="Picture 2" descr="http://upload.wikimedia.org/wikipedia/commons/thumb/d/dd/Full_Moon_Luc_Viatour.jpg/594px-Full_Moon_Luc_Viatour.jpg">
            <a:hlinkClick r:id="rId2" action="ppaction://hlinksldjump" tooltip="Povrch přivrácené strany Měsíce s typickými tmavšími místy - měsíčními moři a krátery."/>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2113" y="1152524"/>
            <a:ext cx="5657850" cy="570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711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748" y="0"/>
            <a:ext cx="9149747" cy="1143000"/>
          </a:xfrm>
          <a:solidFill>
            <a:schemeClr val="tx1"/>
          </a:solidFill>
        </p:spPr>
        <p:txBody>
          <a:bodyPr/>
          <a:lstStyle/>
          <a:p>
            <a:r>
              <a:rPr lang="cs-CZ" dirty="0" smtClean="0">
                <a:solidFill>
                  <a:schemeClr val="bg1"/>
                </a:solidFill>
              </a:rPr>
              <a:t>Zajímavé odkazy</a:t>
            </a:r>
            <a:endParaRPr lang="cs-CZ" dirty="0">
              <a:solidFill>
                <a:schemeClr val="bg1"/>
              </a:solidFill>
            </a:endParaRPr>
          </a:p>
        </p:txBody>
      </p:sp>
      <p:sp>
        <p:nvSpPr>
          <p:cNvPr id="3" name="Zástupný symbol pro obsah 2"/>
          <p:cNvSpPr>
            <a:spLocks noGrp="1"/>
          </p:cNvSpPr>
          <p:nvPr>
            <p:ph idx="1"/>
          </p:nvPr>
        </p:nvSpPr>
        <p:spPr>
          <a:xfrm>
            <a:off x="107504" y="1196752"/>
            <a:ext cx="8229600" cy="5661248"/>
          </a:xfrm>
        </p:spPr>
        <p:txBody>
          <a:bodyPr>
            <a:normAutofit fontScale="85000" lnSpcReduction="20000"/>
          </a:bodyPr>
          <a:lstStyle/>
          <a:p>
            <a:pPr marL="0" indent="0">
              <a:buNone/>
            </a:pPr>
            <a:r>
              <a:rPr lang="cs-CZ" sz="2400" dirty="0" smtClean="0"/>
              <a:t>Weby:</a:t>
            </a:r>
            <a:endParaRPr lang="cs-CZ" sz="2400" dirty="0" smtClean="0">
              <a:hlinkClick r:id="rId2"/>
            </a:endParaRPr>
          </a:p>
          <a:p>
            <a:pPr>
              <a:buFont typeface="Courier New" pitchFamily="49" charset="0"/>
              <a:buChar char="o"/>
            </a:pPr>
            <a:r>
              <a:rPr lang="cs-CZ" sz="2400" dirty="0" smtClean="0">
                <a:hlinkClick r:id="rId2"/>
              </a:rPr>
              <a:t>http://mesic.astronomie.cz/index.php</a:t>
            </a:r>
            <a:endParaRPr lang="cs-CZ" sz="2400" dirty="0" smtClean="0"/>
          </a:p>
          <a:p>
            <a:pPr>
              <a:buFont typeface="Courier New" pitchFamily="49" charset="0"/>
              <a:buChar char="o"/>
            </a:pPr>
            <a:r>
              <a:rPr lang="cs-CZ" sz="2400" dirty="0" smtClean="0">
                <a:hlinkClick r:id="rId3"/>
              </a:rPr>
              <a:t>http://www.astro.cz/obloha/mesic/</a:t>
            </a:r>
            <a:endParaRPr lang="cs-CZ" sz="2400" dirty="0" smtClean="0"/>
          </a:p>
          <a:p>
            <a:pPr>
              <a:buFont typeface="Courier New" pitchFamily="49" charset="0"/>
              <a:buChar char="o"/>
            </a:pPr>
            <a:r>
              <a:rPr lang="cs-CZ" sz="2400" dirty="0" smtClean="0">
                <a:hlinkClick r:id="rId4"/>
              </a:rPr>
              <a:t>http://astronomia.zcu.cz/planety/zeme/1954-mesic</a:t>
            </a:r>
            <a:endParaRPr lang="cs-CZ" sz="2400" dirty="0"/>
          </a:p>
          <a:p>
            <a:pPr>
              <a:buFont typeface="Courier New" pitchFamily="49" charset="0"/>
              <a:buChar char="o"/>
            </a:pPr>
            <a:r>
              <a:rPr lang="cs-CZ" sz="2400" dirty="0" smtClean="0">
                <a:hlinkClick r:id="rId5"/>
              </a:rPr>
              <a:t>http://www.google.com/moon/</a:t>
            </a:r>
            <a:r>
              <a:rPr lang="cs-CZ" sz="2400" dirty="0" smtClean="0"/>
              <a:t> </a:t>
            </a:r>
          </a:p>
          <a:p>
            <a:endParaRPr lang="cs-CZ" sz="2400" dirty="0"/>
          </a:p>
          <a:p>
            <a:pPr marL="0" indent="0">
              <a:buNone/>
            </a:pPr>
            <a:r>
              <a:rPr lang="cs-CZ" sz="2400" dirty="0" smtClean="0"/>
              <a:t>Videa:</a:t>
            </a:r>
          </a:p>
          <a:p>
            <a:pPr>
              <a:buFont typeface="Courier New" pitchFamily="49" charset="0"/>
              <a:buChar char="o"/>
            </a:pPr>
            <a:r>
              <a:rPr lang="cs-CZ" sz="2400" dirty="0">
                <a:hlinkClick r:id="rId6"/>
              </a:rPr>
              <a:t>Den, kdy člověk vstoupil na </a:t>
            </a:r>
            <a:r>
              <a:rPr lang="cs-CZ" sz="2400" dirty="0" smtClean="0">
                <a:hlinkClick r:id="rId6"/>
              </a:rPr>
              <a:t>Měsíc</a:t>
            </a:r>
            <a:endParaRPr lang="cs-CZ" sz="2400" dirty="0" smtClean="0">
              <a:hlinkClick r:id="rId7"/>
            </a:endParaRPr>
          </a:p>
          <a:p>
            <a:pPr>
              <a:buFont typeface="Courier New" pitchFamily="49" charset="0"/>
              <a:buChar char="o"/>
            </a:pPr>
            <a:r>
              <a:rPr lang="cs-CZ" sz="2400" dirty="0" smtClean="0">
                <a:hlinkClick r:id="rId7"/>
              </a:rPr>
              <a:t>Fáze Měsíce</a:t>
            </a:r>
            <a:endParaRPr lang="cs-CZ" sz="2400" dirty="0" smtClean="0"/>
          </a:p>
          <a:p>
            <a:pPr>
              <a:buFont typeface="Courier New" pitchFamily="49" charset="0"/>
              <a:buChar char="o"/>
            </a:pPr>
            <a:r>
              <a:rPr lang="cs-CZ" sz="2400" dirty="0" smtClean="0">
                <a:hlinkClick r:id="rId8"/>
              </a:rPr>
              <a:t>Zatmění Měsíce</a:t>
            </a:r>
            <a:endParaRPr lang="cs-CZ" sz="2400" dirty="0" smtClean="0"/>
          </a:p>
          <a:p>
            <a:pPr>
              <a:buFont typeface="Courier New" pitchFamily="49" charset="0"/>
              <a:buChar char="o"/>
            </a:pPr>
            <a:r>
              <a:rPr lang="cs-CZ" sz="2400" dirty="0" smtClean="0">
                <a:hlinkClick r:id="rId9"/>
              </a:rPr>
              <a:t>Měsíc (dokument)</a:t>
            </a:r>
            <a:endParaRPr lang="cs-CZ" sz="2400" dirty="0" smtClean="0"/>
          </a:p>
          <a:p>
            <a:pPr>
              <a:buFont typeface="Courier New" pitchFamily="49" charset="0"/>
              <a:buChar char="o"/>
            </a:pPr>
            <a:r>
              <a:rPr lang="cs-CZ" sz="2400" dirty="0" smtClean="0">
                <a:hlinkClick r:id="rId10"/>
              </a:rPr>
              <a:t>Lunar </a:t>
            </a:r>
            <a:r>
              <a:rPr lang="cs-CZ" sz="2400" dirty="0" err="1" smtClean="0">
                <a:hlinkClick r:id="rId10"/>
              </a:rPr>
              <a:t>Eclipse</a:t>
            </a:r>
            <a:r>
              <a:rPr lang="cs-CZ" sz="2400" dirty="0" smtClean="0">
                <a:hlinkClick r:id="rId10"/>
              </a:rPr>
              <a:t> 2011</a:t>
            </a:r>
            <a:endParaRPr lang="cs-CZ" sz="2400" dirty="0" smtClean="0"/>
          </a:p>
          <a:p>
            <a:pPr>
              <a:buFont typeface="Courier New" pitchFamily="49" charset="0"/>
              <a:buChar char="o"/>
            </a:pPr>
            <a:r>
              <a:rPr lang="cs-CZ" sz="2400" dirty="0">
                <a:hlinkClick r:id="rId11"/>
              </a:rPr>
              <a:t>Evolution </a:t>
            </a:r>
            <a:r>
              <a:rPr lang="cs-CZ" sz="2400" dirty="0" err="1">
                <a:hlinkClick r:id="rId11"/>
              </a:rPr>
              <a:t>of</a:t>
            </a:r>
            <a:r>
              <a:rPr lang="cs-CZ" sz="2400" dirty="0">
                <a:hlinkClick r:id="rId11"/>
              </a:rPr>
              <a:t> </a:t>
            </a:r>
            <a:r>
              <a:rPr lang="cs-CZ" sz="2400" dirty="0" err="1">
                <a:hlinkClick r:id="rId11"/>
              </a:rPr>
              <a:t>the</a:t>
            </a:r>
            <a:r>
              <a:rPr lang="cs-CZ" sz="2400" dirty="0">
                <a:hlinkClick r:id="rId11"/>
              </a:rPr>
              <a:t> </a:t>
            </a:r>
            <a:r>
              <a:rPr lang="cs-CZ" sz="2400" dirty="0" err="1" smtClean="0">
                <a:hlinkClick r:id="rId11"/>
              </a:rPr>
              <a:t>Moon</a:t>
            </a:r>
            <a:endParaRPr lang="cs-CZ" sz="2400" dirty="0" smtClean="0"/>
          </a:p>
          <a:p>
            <a:pPr>
              <a:buFont typeface="Courier New" pitchFamily="49" charset="0"/>
              <a:buChar char="o"/>
            </a:pPr>
            <a:r>
              <a:rPr lang="cs-CZ" sz="2400" dirty="0" smtClean="0">
                <a:hlinkClick r:id="rId12"/>
              </a:rPr>
              <a:t>Tour </a:t>
            </a:r>
            <a:r>
              <a:rPr lang="cs-CZ" sz="2400" dirty="0" err="1" smtClean="0">
                <a:hlinkClick r:id="rId12"/>
              </a:rPr>
              <a:t>of</a:t>
            </a:r>
            <a:r>
              <a:rPr lang="cs-CZ" sz="2400" dirty="0" smtClean="0">
                <a:hlinkClick r:id="rId12"/>
              </a:rPr>
              <a:t> </a:t>
            </a:r>
            <a:r>
              <a:rPr lang="cs-CZ" sz="2400" dirty="0" err="1" smtClean="0">
                <a:hlinkClick r:id="rId12"/>
              </a:rPr>
              <a:t>the</a:t>
            </a:r>
            <a:r>
              <a:rPr lang="cs-CZ" sz="2400" dirty="0" smtClean="0">
                <a:hlinkClick r:id="rId12"/>
              </a:rPr>
              <a:t> </a:t>
            </a:r>
            <a:r>
              <a:rPr lang="cs-CZ" sz="2400" dirty="0" err="1" smtClean="0">
                <a:hlinkClick r:id="rId12"/>
              </a:rPr>
              <a:t>Moon</a:t>
            </a:r>
            <a:endParaRPr lang="cs-CZ" sz="2400" dirty="0" smtClean="0"/>
          </a:p>
          <a:p>
            <a:pPr>
              <a:buFont typeface="Courier New" pitchFamily="49" charset="0"/>
              <a:buChar char="o"/>
            </a:pPr>
            <a:endParaRPr lang="cs-CZ" sz="2400" dirty="0"/>
          </a:p>
          <a:p>
            <a:pPr marL="0" indent="0">
              <a:buNone/>
            </a:pPr>
            <a:r>
              <a:rPr lang="cs-CZ" sz="2400" dirty="0" smtClean="0"/>
              <a:t>Foto: </a:t>
            </a:r>
          </a:p>
          <a:p>
            <a:pPr>
              <a:buFont typeface="Courier New" pitchFamily="49" charset="0"/>
              <a:buChar char="o"/>
            </a:pPr>
            <a:r>
              <a:rPr lang="cs-CZ" sz="2400" dirty="0" smtClean="0">
                <a:hlinkClick r:id="rId13"/>
              </a:rPr>
              <a:t>Interaktivní fotka Měsíce</a:t>
            </a:r>
            <a:endParaRPr lang="cs-CZ" sz="2400" dirty="0" smtClean="0"/>
          </a:p>
          <a:p>
            <a:endParaRPr lang="cs-CZ" sz="2400" dirty="0"/>
          </a:p>
        </p:txBody>
      </p:sp>
    </p:spTree>
    <p:extLst>
      <p:ext uri="{BB962C8B-B14F-4D97-AF65-F5344CB8AC3E}">
        <p14:creationId xmlns:p14="http://schemas.microsoft.com/office/powerpoint/2010/main" val="2510511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0" y="-13253"/>
            <a:ext cx="9144000" cy="1143000"/>
          </a:xfrm>
          <a:solidFill>
            <a:schemeClr val="tx1"/>
          </a:solidFill>
        </p:spPr>
        <p:txBody>
          <a:bodyPr/>
          <a:lstStyle/>
          <a:p>
            <a:r>
              <a:rPr lang="cs-CZ" dirty="0" smtClean="0">
                <a:solidFill>
                  <a:schemeClr val="bg1"/>
                </a:solidFill>
              </a:rPr>
              <a:t>Srovnání měsíců sluneční soustavy</a:t>
            </a:r>
            <a:endParaRPr lang="cs-CZ" dirty="0">
              <a:solidFill>
                <a:schemeClr val="bg1"/>
              </a:solidFill>
            </a:endParaRPr>
          </a:p>
        </p:txBody>
      </p:sp>
      <p:pic>
        <p:nvPicPr>
          <p:cNvPr id="1026" name="Picture 2" descr="http://upload.wikimedia.org/wikipedia/commons/thumb/7/74/Moons_of_solar_system_cs.jpg/1008px-Moons_of_solar_system_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99118"/>
            <a:ext cx="7560840"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043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10" y="0"/>
            <a:ext cx="9144609" cy="1143000"/>
          </a:xfrm>
          <a:solidFill>
            <a:schemeClr val="tx1"/>
          </a:solidFill>
        </p:spPr>
        <p:txBody>
          <a:bodyPr/>
          <a:lstStyle/>
          <a:p>
            <a:r>
              <a:rPr lang="cs-CZ" dirty="0" smtClean="0">
                <a:solidFill>
                  <a:schemeClr val="bg1"/>
                </a:solidFill>
              </a:rPr>
              <a:t>Vznik Měsíce</a:t>
            </a:r>
            <a:endParaRPr lang="cs-CZ" dirty="0">
              <a:solidFill>
                <a:schemeClr val="bg1"/>
              </a:solidFill>
            </a:endParaRPr>
          </a:p>
        </p:txBody>
      </p:sp>
      <p:sp>
        <p:nvSpPr>
          <p:cNvPr id="3" name="Zástupný symbol pro obsah 2"/>
          <p:cNvSpPr>
            <a:spLocks noGrp="1"/>
          </p:cNvSpPr>
          <p:nvPr>
            <p:ph idx="1"/>
          </p:nvPr>
        </p:nvSpPr>
        <p:spPr>
          <a:xfrm>
            <a:off x="270" y="3429000"/>
            <a:ext cx="9143730" cy="3284984"/>
          </a:xfrm>
        </p:spPr>
        <p:txBody>
          <a:bodyPr>
            <a:noAutofit/>
          </a:bodyPr>
          <a:lstStyle/>
          <a:p>
            <a:pPr marL="0" indent="0" algn="just">
              <a:buNone/>
            </a:pPr>
            <a:r>
              <a:rPr lang="cs-CZ" sz="2000" dirty="0" smtClean="0"/>
              <a:t>Současná teorie</a:t>
            </a:r>
            <a:r>
              <a:rPr lang="cs-CZ" sz="2000" dirty="0"/>
              <a:t>, </a:t>
            </a:r>
            <a:r>
              <a:rPr lang="cs-CZ" sz="2000" dirty="0" smtClean="0"/>
              <a:t>pokládá </a:t>
            </a:r>
            <a:r>
              <a:rPr lang="cs-CZ" sz="2000" dirty="0"/>
              <a:t>vznik </a:t>
            </a:r>
            <a:r>
              <a:rPr lang="cs-CZ" sz="2000" dirty="0" smtClean="0"/>
              <a:t>Měsíce </a:t>
            </a:r>
            <a:r>
              <a:rPr lang="cs-CZ" sz="2000" dirty="0"/>
              <a:t>za důsledek </a:t>
            </a:r>
            <a:r>
              <a:rPr lang="cs-CZ" sz="2000" i="1" dirty="0"/>
              <a:t>srážky Země s </a:t>
            </a:r>
            <a:r>
              <a:rPr lang="cs-CZ" sz="2000" i="1" dirty="0" smtClean="0"/>
              <a:t>jiným tělesem</a:t>
            </a:r>
            <a:r>
              <a:rPr lang="cs-CZ" sz="2000" dirty="0" smtClean="0"/>
              <a:t>. Měsíc </a:t>
            </a:r>
            <a:r>
              <a:rPr lang="cs-CZ" sz="2000" dirty="0"/>
              <a:t>pravděpodobně vděčí za svůj vznik velké katastrofě, která se udála asi před 4,5 miliardami let. Předpokládá se, že v této době se zárodečná Země srazila rychlostí asi 30 000 </a:t>
            </a:r>
            <a:r>
              <a:rPr lang="cs-CZ" sz="2000" dirty="0" smtClean="0"/>
              <a:t>km/hod. </a:t>
            </a:r>
            <a:r>
              <a:rPr lang="cs-CZ" sz="2000" dirty="0"/>
              <a:t>s tělesem o </a:t>
            </a:r>
            <a:r>
              <a:rPr lang="cs-CZ" sz="2000" i="1" dirty="0"/>
              <a:t>velikosti </a:t>
            </a:r>
            <a:r>
              <a:rPr lang="cs-CZ" sz="2000" i="1" dirty="0" smtClean="0"/>
              <a:t>Marsu</a:t>
            </a:r>
            <a:r>
              <a:rPr lang="cs-CZ" sz="2000" dirty="0" smtClean="0"/>
              <a:t>. </a:t>
            </a:r>
            <a:r>
              <a:rPr lang="cs-CZ" sz="2000" dirty="0"/>
              <a:t>Dopadající těleso zárodečnou planetu zasáhlo jen tečně. Úhel dopadu byl právě natolik vhodný, že byly zasaženy pouze horní vrstvy jejího povrchu. Zárodečnou planetou se začala šířit obrovská rázová vlna, která jí celou otřásla. Povrch obou těles se přitom silně zahřál, až došlo k roztavení horniny. Povrchový materiál obou těles byl odpařen a vymrštěn do vesmíru. Tato mračna odpařených hornin spolu s vyvrženými úlomky hornin vytvořila na oběžné dráze kolem zárodečné Země prsten materiálu, který se shlukoval, až nakonec vzniklo nové těleso, Měsíc.</a:t>
            </a:r>
          </a:p>
        </p:txBody>
      </p:sp>
      <p:pic>
        <p:nvPicPr>
          <p:cNvPr id="2050" name="Picture 2" descr="Vznik Měsíce"/>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257769" y="1196752"/>
            <a:ext cx="4191000" cy="209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284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0"/>
            <a:ext cx="9144000" cy="1143000"/>
          </a:xfrm>
          <a:solidFill>
            <a:schemeClr val="tx1"/>
          </a:solidFill>
        </p:spPr>
        <p:txBody>
          <a:bodyPr/>
          <a:lstStyle/>
          <a:p>
            <a:r>
              <a:rPr lang="cs-CZ" dirty="0" smtClean="0">
                <a:solidFill>
                  <a:schemeClr val="bg1"/>
                </a:solidFill>
              </a:rPr>
              <a:t>Proč je Měsíc pro nás důležitý?</a:t>
            </a:r>
            <a:endParaRPr lang="cs-CZ" dirty="0">
              <a:solidFill>
                <a:schemeClr val="bg1"/>
              </a:solidFill>
            </a:endParaRPr>
          </a:p>
        </p:txBody>
      </p:sp>
      <p:sp>
        <p:nvSpPr>
          <p:cNvPr id="3" name="Zástupný symbol pro obsah 2"/>
          <p:cNvSpPr>
            <a:spLocks noGrp="1"/>
          </p:cNvSpPr>
          <p:nvPr>
            <p:ph idx="1"/>
          </p:nvPr>
        </p:nvSpPr>
        <p:spPr>
          <a:xfrm>
            <a:off x="0" y="1412776"/>
            <a:ext cx="9144000" cy="5445224"/>
          </a:xfrm>
        </p:spPr>
        <p:txBody>
          <a:bodyPr>
            <a:normAutofit fontScale="77500" lnSpcReduction="20000"/>
          </a:bodyPr>
          <a:lstStyle/>
          <a:p>
            <a:pPr>
              <a:buFont typeface="Courier New" pitchFamily="49" charset="0"/>
              <a:buChar char="o"/>
            </a:pPr>
            <a:r>
              <a:rPr lang="cs-CZ" dirty="0" smtClean="0"/>
              <a:t>První míra času – lunární kalendář</a:t>
            </a:r>
          </a:p>
          <a:p>
            <a:pPr>
              <a:buFont typeface="Courier New" pitchFamily="49" charset="0"/>
              <a:buChar char="o"/>
            </a:pPr>
            <a:endParaRPr lang="cs-CZ" dirty="0" smtClean="0"/>
          </a:p>
          <a:p>
            <a:pPr>
              <a:buFont typeface="Courier New" pitchFamily="49" charset="0"/>
              <a:buChar char="o"/>
            </a:pPr>
            <a:r>
              <a:rPr lang="cs-CZ" dirty="0" smtClean="0"/>
              <a:t>Slapové jevy – dmutí moře (příliv a odliv)</a:t>
            </a:r>
          </a:p>
          <a:p>
            <a:pPr>
              <a:buFont typeface="Courier New" pitchFamily="49" charset="0"/>
              <a:buChar char="o"/>
            </a:pPr>
            <a:endParaRPr lang="cs-CZ" dirty="0" smtClean="0"/>
          </a:p>
          <a:p>
            <a:pPr>
              <a:buFont typeface="Courier New" pitchFamily="49" charset="0"/>
              <a:buChar char="o"/>
            </a:pPr>
            <a:r>
              <a:rPr lang="cs-CZ" dirty="0" smtClean="0"/>
              <a:t>Vývoj života z moře na souš – díky dmutí </a:t>
            </a:r>
            <a:r>
              <a:rPr lang="cs-CZ" dirty="0" smtClean="0"/>
              <a:t>moře…</a:t>
            </a:r>
            <a:endParaRPr lang="cs-CZ" dirty="0" smtClean="0"/>
          </a:p>
          <a:p>
            <a:pPr>
              <a:buFont typeface="Courier New" pitchFamily="49" charset="0"/>
              <a:buChar char="o"/>
            </a:pPr>
            <a:endParaRPr lang="cs-CZ" dirty="0" smtClean="0"/>
          </a:p>
          <a:p>
            <a:pPr>
              <a:buFont typeface="Courier New" pitchFamily="49" charset="0"/>
              <a:buChar char="o"/>
            </a:pPr>
            <a:r>
              <a:rPr lang="cs-CZ" dirty="0" smtClean="0"/>
              <a:t>Zachovává</a:t>
            </a:r>
            <a:r>
              <a:rPr lang="cs-CZ" dirty="0"/>
              <a:t> </a:t>
            </a:r>
            <a:r>
              <a:rPr lang="cs-CZ" dirty="0" smtClean="0"/>
              <a:t>stabilitu </a:t>
            </a:r>
            <a:r>
              <a:rPr lang="cs-CZ" dirty="0"/>
              <a:t>osy rotace naší </a:t>
            </a:r>
            <a:r>
              <a:rPr lang="cs-CZ" dirty="0" smtClean="0"/>
              <a:t>planety – stabilizuje klima na Zemi</a:t>
            </a:r>
          </a:p>
          <a:p>
            <a:pPr>
              <a:buFont typeface="Courier New" pitchFamily="49" charset="0"/>
              <a:buChar char="o"/>
            </a:pPr>
            <a:endParaRPr lang="cs-CZ" dirty="0"/>
          </a:p>
          <a:p>
            <a:pPr>
              <a:buFont typeface="Courier New" pitchFamily="49" charset="0"/>
              <a:buChar char="o"/>
            </a:pPr>
            <a:r>
              <a:rPr lang="cs-CZ" dirty="0" smtClean="0"/>
              <a:t>Podílí se na presesi zemské osy („vrtění“ osy) – střídání glaciálů a interglaciálu  </a:t>
            </a:r>
          </a:p>
          <a:p>
            <a:pPr>
              <a:buFont typeface="Courier New" pitchFamily="49" charset="0"/>
              <a:buChar char="o"/>
            </a:pPr>
            <a:endParaRPr lang="cs-CZ" dirty="0"/>
          </a:p>
          <a:p>
            <a:pPr>
              <a:buFont typeface="Courier New" pitchFamily="49" charset="0"/>
              <a:buChar char="o"/>
            </a:pPr>
            <a:r>
              <a:rPr lang="cs-CZ" dirty="0" smtClean="0"/>
              <a:t>Prostor pro trénink astronautu – dlouhodobý pobyt člověka ve vesmíru</a:t>
            </a:r>
          </a:p>
        </p:txBody>
      </p:sp>
    </p:spTree>
    <p:extLst>
      <p:ext uri="{BB962C8B-B14F-4D97-AF65-F5344CB8AC3E}">
        <p14:creationId xmlns:p14="http://schemas.microsoft.com/office/powerpoint/2010/main" val="2472506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hlinkClick r:id="rId2" action="ppaction://hlinksldjump" tooltip="Sovětská kosmická loď Luna 3 v roce 1959  jako první pořídila snímky z odvrácené strany Měsíc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11" y="908720"/>
            <a:ext cx="3393753" cy="3196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a:hlinkClick r:id="rId2" action="ppaction://hlinksldjump" tooltip="První přistání člověka na Měsíci se uskutečnilo dne 19.7.1969. Byl jim člen posádky kosmické lodi Apollo 11 Neil Armstrong."/>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902026"/>
            <a:ext cx="4145699" cy="3229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Nadpis 1"/>
          <p:cNvSpPr>
            <a:spLocks noGrp="1"/>
          </p:cNvSpPr>
          <p:nvPr>
            <p:ph type="title"/>
          </p:nvPr>
        </p:nvSpPr>
        <p:spPr>
          <a:xfrm>
            <a:off x="0" y="0"/>
            <a:ext cx="9144000" cy="980728"/>
          </a:xfrm>
          <a:solidFill>
            <a:schemeClr val="tx1"/>
          </a:solidFill>
        </p:spPr>
        <p:txBody>
          <a:bodyPr/>
          <a:lstStyle/>
          <a:p>
            <a:r>
              <a:rPr lang="cs-CZ" dirty="0" smtClean="0">
                <a:solidFill>
                  <a:schemeClr val="bg1"/>
                </a:solidFill>
              </a:rPr>
              <a:t>Průzkum Měsíce</a:t>
            </a:r>
            <a:endParaRPr lang="cs-CZ" dirty="0">
              <a:solidFill>
                <a:schemeClr val="bg1"/>
              </a:solidFill>
            </a:endParaRPr>
          </a:p>
        </p:txBody>
      </p:sp>
      <p:pic>
        <p:nvPicPr>
          <p:cNvPr id="4108" name="Picture 12" descr="http://spaceflight.nasa.gov/gallery/images/apollo/apollo11/lores/as11_44_6549.jpg">
            <a:hlinkClick r:id="rId2" action="ppaction://hlinksldjump" tooltip="Země nad měsíčním obzorem. Nevšední snímek pořízený z kosmické lodi Apollo 11. "/>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760" y="3616471"/>
            <a:ext cx="3312368" cy="3241462"/>
          </a:xfrm>
          <a:prstGeom prst="rect">
            <a:avLst/>
          </a:prstGeom>
          <a:noFill/>
          <a:extLst>
            <a:ext uri="{909E8E84-426E-40DD-AFC4-6F175D3DCCD1}">
              <a14:hiddenFill xmlns:a14="http://schemas.microsoft.com/office/drawing/2010/main">
                <a:solidFill>
                  <a:srgbClr val="FFFFFF"/>
                </a:solidFill>
              </a14:hiddenFill>
            </a:ext>
          </a:extLst>
        </p:spPr>
      </p:pic>
      <p:sp>
        <p:nvSpPr>
          <p:cNvPr id="3" name="Obdélník 2"/>
          <p:cNvSpPr/>
          <p:nvPr/>
        </p:nvSpPr>
        <p:spPr>
          <a:xfrm>
            <a:off x="5965245" y="6500983"/>
            <a:ext cx="3178755" cy="307777"/>
          </a:xfrm>
          <a:prstGeom prst="rect">
            <a:avLst/>
          </a:prstGeom>
        </p:spPr>
        <p:txBody>
          <a:bodyPr wrap="none">
            <a:spAutoFit/>
          </a:bodyPr>
          <a:lstStyle/>
          <a:p>
            <a:r>
              <a:rPr lang="cs-CZ" sz="1400" dirty="0" smtClean="0">
                <a:hlinkClick r:id="rId6"/>
              </a:rPr>
              <a:t>VIDEO: Den</a:t>
            </a:r>
            <a:r>
              <a:rPr lang="cs-CZ" sz="1400" dirty="0">
                <a:hlinkClick r:id="rId6"/>
              </a:rPr>
              <a:t>, kdy člověk vstoupil na Měsíc</a:t>
            </a:r>
            <a:endParaRPr lang="cs-CZ" sz="1400" dirty="0">
              <a:hlinkClick r:id="rId7"/>
            </a:endParaRPr>
          </a:p>
        </p:txBody>
      </p:sp>
    </p:spTree>
    <p:extLst>
      <p:ext uri="{BB962C8B-B14F-4D97-AF65-F5344CB8AC3E}">
        <p14:creationId xmlns:p14="http://schemas.microsoft.com/office/powerpoint/2010/main" val="3136381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128" y="0"/>
            <a:ext cx="9153128" cy="1143000"/>
          </a:xfrm>
          <a:solidFill>
            <a:schemeClr val="tx1"/>
          </a:solidFill>
        </p:spPr>
        <p:txBody>
          <a:bodyPr/>
          <a:lstStyle/>
          <a:p>
            <a:r>
              <a:rPr lang="cs-CZ" dirty="0" smtClean="0">
                <a:solidFill>
                  <a:schemeClr val="bg1"/>
                </a:solidFill>
              </a:rPr>
              <a:t>Měsíční fáze</a:t>
            </a:r>
            <a:endParaRPr lang="cs-CZ" dirty="0">
              <a:solidFill>
                <a:schemeClr val="bg1"/>
              </a:solidFill>
            </a:endParaRPr>
          </a:p>
        </p:txBody>
      </p:sp>
      <p:pic>
        <p:nvPicPr>
          <p:cNvPr id="2050" name="Picture 2" descr="http://astronomia.zcu.cz/obr/planety/zeme/mesic/faze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96752"/>
            <a:ext cx="5019675" cy="32575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treking.cz/astronomie/faze-mes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8900" y="4941168"/>
            <a:ext cx="5429250" cy="1457326"/>
          </a:xfrm>
          <a:prstGeom prst="rect">
            <a:avLst/>
          </a:prstGeom>
          <a:noFill/>
          <a:extLst>
            <a:ext uri="{909E8E84-426E-40DD-AFC4-6F175D3DCCD1}">
              <a14:hiddenFill xmlns:a14="http://schemas.microsoft.com/office/drawing/2010/main">
                <a:solidFill>
                  <a:srgbClr val="FFFFFF"/>
                </a:solidFill>
              </a14:hiddenFill>
            </a:ext>
          </a:extLst>
        </p:spPr>
      </p:pic>
      <p:sp>
        <p:nvSpPr>
          <p:cNvPr id="3" name="Obdélník 2"/>
          <p:cNvSpPr/>
          <p:nvPr/>
        </p:nvSpPr>
        <p:spPr>
          <a:xfrm>
            <a:off x="7118061" y="6488668"/>
            <a:ext cx="2025939" cy="369332"/>
          </a:xfrm>
          <a:prstGeom prst="rect">
            <a:avLst/>
          </a:prstGeom>
        </p:spPr>
        <p:txBody>
          <a:bodyPr wrap="none">
            <a:spAutoFit/>
          </a:bodyPr>
          <a:lstStyle/>
          <a:p>
            <a:r>
              <a:rPr lang="cs-CZ" dirty="0" smtClean="0">
                <a:hlinkClick r:id="rId4"/>
              </a:rPr>
              <a:t>VIDEO: Fáze </a:t>
            </a:r>
            <a:r>
              <a:rPr lang="cs-CZ" dirty="0">
                <a:hlinkClick r:id="rId4"/>
              </a:rPr>
              <a:t>Měsíce</a:t>
            </a:r>
            <a:endParaRPr lang="cs-CZ" dirty="0"/>
          </a:p>
        </p:txBody>
      </p:sp>
    </p:spTree>
    <p:extLst>
      <p:ext uri="{BB962C8B-B14F-4D97-AF65-F5344CB8AC3E}">
        <p14:creationId xmlns:p14="http://schemas.microsoft.com/office/powerpoint/2010/main" val="882554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0" y="0"/>
            <a:ext cx="9144000" cy="1143000"/>
          </a:xfrm>
          <a:solidFill>
            <a:schemeClr val="tx1"/>
          </a:solidFill>
        </p:spPr>
        <p:txBody>
          <a:bodyPr/>
          <a:lstStyle/>
          <a:p>
            <a:r>
              <a:rPr lang="cs-CZ" dirty="0" smtClean="0">
                <a:solidFill>
                  <a:schemeClr val="bg1"/>
                </a:solidFill>
              </a:rPr>
              <a:t>Slapové jevy (dmutí moře)</a:t>
            </a:r>
            <a:endParaRPr lang="cs-CZ" dirty="0">
              <a:solidFill>
                <a:schemeClr val="bg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5581650"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441048"/>
            <a:ext cx="3532701" cy="26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ovéPole 4"/>
          <p:cNvSpPr txBox="1"/>
          <p:nvPr/>
        </p:nvSpPr>
        <p:spPr>
          <a:xfrm>
            <a:off x="6038754" y="2441048"/>
            <a:ext cx="649537" cy="369332"/>
          </a:xfrm>
          <a:prstGeom prst="rect">
            <a:avLst/>
          </a:prstGeom>
          <a:noFill/>
        </p:spPr>
        <p:txBody>
          <a:bodyPr wrap="none" rtlCol="0">
            <a:spAutoFit/>
          </a:bodyPr>
          <a:lstStyle/>
          <a:p>
            <a:r>
              <a:rPr lang="cs-CZ" dirty="0" smtClean="0"/>
              <a:t>příliv</a:t>
            </a:r>
            <a:endParaRPr lang="cs-CZ" dirty="0"/>
          </a:p>
        </p:txBody>
      </p:sp>
      <p:sp>
        <p:nvSpPr>
          <p:cNvPr id="6" name="TextovéPole 5"/>
          <p:cNvSpPr txBox="1"/>
          <p:nvPr/>
        </p:nvSpPr>
        <p:spPr>
          <a:xfrm>
            <a:off x="7771928" y="2450702"/>
            <a:ext cx="638316" cy="369332"/>
          </a:xfrm>
          <a:prstGeom prst="rect">
            <a:avLst/>
          </a:prstGeom>
          <a:noFill/>
        </p:spPr>
        <p:txBody>
          <a:bodyPr wrap="none" rtlCol="0">
            <a:spAutoFit/>
          </a:bodyPr>
          <a:lstStyle/>
          <a:p>
            <a:r>
              <a:rPr lang="cs-CZ" dirty="0" smtClean="0"/>
              <a:t>odliv</a:t>
            </a:r>
            <a:endParaRPr lang="cs-CZ" dirty="0"/>
          </a:p>
        </p:txBody>
      </p:sp>
    </p:spTree>
    <p:extLst>
      <p:ext uri="{BB962C8B-B14F-4D97-AF65-F5344CB8AC3E}">
        <p14:creationId xmlns:p14="http://schemas.microsoft.com/office/powerpoint/2010/main" val="2706673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9144000" cy="980728"/>
          </a:xfrm>
          <a:solidFill>
            <a:schemeClr val="tx1"/>
          </a:solidFill>
        </p:spPr>
        <p:txBody>
          <a:bodyPr/>
          <a:lstStyle/>
          <a:p>
            <a:pPr eaLnBrk="1" hangingPunct="1"/>
            <a:r>
              <a:rPr lang="cs-CZ" dirty="0" smtClean="0">
                <a:solidFill>
                  <a:schemeClr val="bg1"/>
                </a:solidFill>
              </a:rPr>
              <a:t>Měsíc - zápis</a:t>
            </a:r>
            <a:endParaRPr lang="cs-CZ" dirty="0" smtClean="0">
              <a:solidFill>
                <a:schemeClr val="bg1"/>
              </a:solidFill>
            </a:endParaRPr>
          </a:p>
        </p:txBody>
      </p:sp>
      <p:sp>
        <p:nvSpPr>
          <p:cNvPr id="18435" name="Rectangle 3"/>
          <p:cNvSpPr>
            <a:spLocks noGrp="1" noChangeArrowheads="1"/>
          </p:cNvSpPr>
          <p:nvPr>
            <p:ph type="body" idx="1"/>
          </p:nvPr>
        </p:nvSpPr>
        <p:spPr>
          <a:xfrm>
            <a:off x="0" y="1052513"/>
            <a:ext cx="4716463" cy="5400675"/>
          </a:xfrm>
        </p:spPr>
        <p:txBody>
          <a:bodyPr/>
          <a:lstStyle/>
          <a:p>
            <a:pPr eaLnBrk="1" hangingPunct="1">
              <a:lnSpc>
                <a:spcPct val="90000"/>
              </a:lnSpc>
              <a:buFont typeface="Courier New" pitchFamily="49" charset="0"/>
              <a:buChar char="o"/>
            </a:pPr>
            <a:r>
              <a:rPr lang="cs-CZ" sz="2800" i="1" dirty="0" smtClean="0"/>
              <a:t>Je těleso nejblíže k Zemi</a:t>
            </a:r>
            <a:r>
              <a:rPr lang="cs-CZ" sz="2800" dirty="0" smtClean="0"/>
              <a:t> (384 400 km – tj. 30 průměrů Země) asi </a:t>
            </a:r>
            <a:r>
              <a:rPr lang="cs-CZ" sz="2800" i="1" dirty="0" smtClean="0"/>
              <a:t>4krát menší než Země. </a:t>
            </a:r>
          </a:p>
          <a:p>
            <a:pPr eaLnBrk="1" hangingPunct="1">
              <a:lnSpc>
                <a:spcPct val="90000"/>
              </a:lnSpc>
              <a:buFont typeface="Courier New" pitchFamily="49" charset="0"/>
              <a:buChar char="o"/>
            </a:pPr>
            <a:r>
              <a:rPr lang="cs-CZ" sz="2800" dirty="0" smtClean="0"/>
              <a:t>Rotace kolem osy a oběh kolem Země trvá asi 28 dnů – vidíme jen přivrácenou stranu.</a:t>
            </a:r>
          </a:p>
          <a:p>
            <a:pPr eaLnBrk="1" hangingPunct="1">
              <a:lnSpc>
                <a:spcPct val="90000"/>
              </a:lnSpc>
              <a:buFont typeface="Courier New" pitchFamily="49" charset="0"/>
              <a:buChar char="o"/>
            </a:pPr>
            <a:r>
              <a:rPr lang="cs-CZ" sz="2800" dirty="0" smtClean="0"/>
              <a:t>Pro Zemi je důležité </a:t>
            </a:r>
            <a:r>
              <a:rPr lang="cs-CZ" sz="2800" i="1" dirty="0" smtClean="0"/>
              <a:t>gravitační působení Měsíce – způsobuje příliv a odliv</a:t>
            </a:r>
            <a:r>
              <a:rPr lang="cs-CZ" sz="2800" dirty="0" smtClean="0"/>
              <a:t> (viz. hydrosféra), </a:t>
            </a:r>
            <a:r>
              <a:rPr lang="cs-CZ" sz="2800" i="1" dirty="0" smtClean="0"/>
              <a:t>udržuje sklon zemské osy</a:t>
            </a:r>
            <a:r>
              <a:rPr lang="cs-CZ" sz="2800" dirty="0" smtClean="0"/>
              <a:t>.</a:t>
            </a:r>
          </a:p>
          <a:p>
            <a:pPr eaLnBrk="1" hangingPunct="1">
              <a:lnSpc>
                <a:spcPct val="90000"/>
              </a:lnSpc>
            </a:pPr>
            <a:endParaRPr lang="cs-CZ" sz="2800" dirty="0" smtClean="0"/>
          </a:p>
        </p:txBody>
      </p:sp>
      <p:pic>
        <p:nvPicPr>
          <p:cNvPr id="18436" name="Picture 4">
            <a:hlinkClick r:id="rId2" action="ppaction://hlinksldjump" tooltip="měsíční fáze - vystřídání trvá 29,5 dne. Vydíme vždy jen osvětlenou část od Slunce (Měsíc nemá vlastní zdroj energie). Střídání fází trvá asi 7 dnů. Po celou dobu vidíme pouze přivráceno stranu Měsíce-doba rotace kolem osy je stejná jako oběh kolem Země."/>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3717032"/>
            <a:ext cx="4284662" cy="266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7" name="Picture 5">
            <a:hlinkClick r:id="rId2" action="ppaction://hlinksldjump" tooltip="Když se Měsíc dostane při oběhu Země přesně mezi Zemi a Slunce, dochází k zatmění Slunce. Podobné je zatmění Měsíce - to zase Mesíc schová do stínu Země."/>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3619" y="1484784"/>
            <a:ext cx="4356100"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0670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1143000"/>
          </a:xfrm>
          <a:solidFill>
            <a:schemeClr val="tx1"/>
          </a:solidFill>
        </p:spPr>
        <p:txBody>
          <a:bodyPr/>
          <a:lstStyle/>
          <a:p>
            <a:pPr eaLnBrk="1" hangingPunct="1"/>
            <a:r>
              <a:rPr lang="cs-CZ" dirty="0" smtClean="0">
                <a:solidFill>
                  <a:schemeClr val="bg1"/>
                </a:solidFill>
              </a:rPr>
              <a:t>Opakování</a:t>
            </a:r>
          </a:p>
        </p:txBody>
      </p:sp>
      <p:sp>
        <p:nvSpPr>
          <p:cNvPr id="21507" name="Rectangle 4"/>
          <p:cNvSpPr>
            <a:spLocks noGrp="1" noChangeArrowheads="1"/>
          </p:cNvSpPr>
          <p:nvPr>
            <p:ph type="body" idx="1"/>
          </p:nvPr>
        </p:nvSpPr>
        <p:spPr>
          <a:xfrm>
            <a:off x="251520" y="2060848"/>
            <a:ext cx="8229600" cy="3556992"/>
          </a:xfrm>
        </p:spPr>
        <p:txBody>
          <a:bodyPr/>
          <a:lstStyle/>
          <a:p>
            <a:pPr eaLnBrk="1" hangingPunct="1">
              <a:lnSpc>
                <a:spcPct val="90000"/>
              </a:lnSpc>
              <a:buFont typeface="Courier New" pitchFamily="49" charset="0"/>
              <a:buChar char="o"/>
            </a:pPr>
            <a:r>
              <a:rPr lang="cs-CZ" sz="2800" dirty="0" smtClean="0"/>
              <a:t>Proč je pro nás Měsíc důležitý?</a:t>
            </a:r>
          </a:p>
          <a:p>
            <a:pPr eaLnBrk="1" hangingPunct="1">
              <a:lnSpc>
                <a:spcPct val="90000"/>
              </a:lnSpc>
              <a:buFont typeface="Courier New" pitchFamily="49" charset="0"/>
              <a:buChar char="o"/>
            </a:pPr>
            <a:r>
              <a:rPr lang="cs-CZ" sz="2800" dirty="0" smtClean="0"/>
              <a:t>Jak vznikl náš Měsíc?</a:t>
            </a:r>
            <a:endParaRPr lang="cs-CZ" sz="2800" dirty="0" smtClean="0"/>
          </a:p>
          <a:p>
            <a:pPr eaLnBrk="1" hangingPunct="1">
              <a:lnSpc>
                <a:spcPct val="90000"/>
              </a:lnSpc>
              <a:buFont typeface="Courier New" pitchFamily="49" charset="0"/>
              <a:buChar char="o"/>
            </a:pPr>
            <a:r>
              <a:rPr lang="cs-CZ" sz="2800" dirty="0" smtClean="0"/>
              <a:t>Která </a:t>
            </a:r>
            <a:r>
              <a:rPr lang="cs-CZ" sz="2800" dirty="0" smtClean="0"/>
              <a:t>planeta má nejvíce měsíců?</a:t>
            </a:r>
          </a:p>
          <a:p>
            <a:pPr eaLnBrk="1" hangingPunct="1">
              <a:lnSpc>
                <a:spcPct val="90000"/>
              </a:lnSpc>
              <a:buFont typeface="Courier New" pitchFamily="49" charset="0"/>
              <a:buChar char="o"/>
            </a:pPr>
            <a:r>
              <a:rPr lang="cs-CZ" sz="2800" dirty="0" smtClean="0"/>
              <a:t>Proč nemůže být na Měsíci život?</a:t>
            </a:r>
          </a:p>
          <a:p>
            <a:pPr eaLnBrk="1" hangingPunct="1">
              <a:lnSpc>
                <a:spcPct val="90000"/>
              </a:lnSpc>
              <a:buFont typeface="Courier New" pitchFamily="49" charset="0"/>
              <a:buChar char="o"/>
            </a:pPr>
            <a:r>
              <a:rPr lang="cs-CZ" sz="2800" dirty="0" smtClean="0"/>
              <a:t>Jak probíhá zatmění Měsíce a Slunce?</a:t>
            </a:r>
          </a:p>
          <a:p>
            <a:pPr eaLnBrk="1" hangingPunct="1">
              <a:lnSpc>
                <a:spcPct val="90000"/>
              </a:lnSpc>
              <a:buFont typeface="Courier New" pitchFamily="49" charset="0"/>
              <a:buChar char="o"/>
            </a:pPr>
            <a:r>
              <a:rPr lang="cs-CZ" sz="2800" dirty="0" smtClean="0"/>
              <a:t>Vysvětli Měsíční fáze?</a:t>
            </a:r>
          </a:p>
          <a:p>
            <a:pPr eaLnBrk="1" hangingPunct="1">
              <a:lnSpc>
                <a:spcPct val="90000"/>
              </a:lnSpc>
              <a:buFont typeface="Courier New" pitchFamily="49" charset="0"/>
              <a:buChar char="o"/>
            </a:pPr>
            <a:r>
              <a:rPr lang="cs-CZ" sz="2800" dirty="0" smtClean="0"/>
              <a:t>Kteří kosmonauti byli první na Měsíci?</a:t>
            </a:r>
          </a:p>
          <a:p>
            <a:pPr eaLnBrk="1" hangingPunct="1">
              <a:lnSpc>
                <a:spcPct val="90000"/>
              </a:lnSpc>
            </a:pPr>
            <a:endParaRPr lang="cs-CZ" sz="2800" dirty="0" smtClean="0"/>
          </a:p>
          <a:p>
            <a:pPr eaLnBrk="1" hangingPunct="1">
              <a:lnSpc>
                <a:spcPct val="90000"/>
              </a:lnSpc>
            </a:pPr>
            <a:endParaRPr lang="cs-CZ" sz="2800" dirty="0" smtClean="0"/>
          </a:p>
        </p:txBody>
      </p:sp>
    </p:spTree>
    <p:extLst>
      <p:ext uri="{BB962C8B-B14F-4D97-AF65-F5344CB8AC3E}">
        <p14:creationId xmlns:p14="http://schemas.microsoft.com/office/powerpoint/2010/main" val="2863371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237</Words>
  <Application>Microsoft Office PowerPoint</Application>
  <PresentationFormat>Předvádění na obrazovce (4:3)</PresentationFormat>
  <Paragraphs>53</Paragraphs>
  <Slides>10</Slides>
  <Notes>0</Notes>
  <HiddenSlides>0</HiddenSlides>
  <MMClips>0</MMClips>
  <ScaleCrop>false</ScaleCrop>
  <HeadingPairs>
    <vt:vector size="4" baseType="variant">
      <vt:variant>
        <vt:lpstr>Motiv</vt:lpstr>
      </vt:variant>
      <vt:variant>
        <vt:i4>1</vt:i4>
      </vt:variant>
      <vt:variant>
        <vt:lpstr>Nadpisy snímků</vt:lpstr>
      </vt:variant>
      <vt:variant>
        <vt:i4>10</vt:i4>
      </vt:variant>
    </vt:vector>
  </HeadingPairs>
  <TitlesOfParts>
    <vt:vector size="11" baseType="lpstr">
      <vt:lpstr>Motiv systému Office</vt:lpstr>
      <vt:lpstr>MĚSÍC</vt:lpstr>
      <vt:lpstr>Srovnání měsíců sluneční soustavy</vt:lpstr>
      <vt:lpstr>Vznik Měsíce</vt:lpstr>
      <vt:lpstr>Proč je Měsíc pro nás důležitý?</vt:lpstr>
      <vt:lpstr>Průzkum Měsíce</vt:lpstr>
      <vt:lpstr>Měsíční fáze</vt:lpstr>
      <vt:lpstr>Slapové jevy (dmutí moře)</vt:lpstr>
      <vt:lpstr>Měsíc - zápis</vt:lpstr>
      <vt:lpstr>Opakování</vt:lpstr>
      <vt:lpstr>Zajímavé odkazy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MĚSÍC</dc:title>
  <dc:creator>PC</dc:creator>
  <cp:lastModifiedBy>PC</cp:lastModifiedBy>
  <cp:revision>19</cp:revision>
  <dcterms:created xsi:type="dcterms:W3CDTF">2013-09-21T14:49:21Z</dcterms:created>
  <dcterms:modified xsi:type="dcterms:W3CDTF">2013-09-21T17:40:24Z</dcterms:modified>
</cp:coreProperties>
</file>